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71" r:id="rId2"/>
    <p:sldId id="272" r:id="rId3"/>
    <p:sldId id="273" r:id="rId4"/>
    <p:sldId id="274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3959"/>
    <a:srgbClr val="F26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8" autoAdjust="0"/>
    <p:restoredTop sz="94660"/>
  </p:normalViewPr>
  <p:slideViewPr>
    <p:cSldViewPr snapToGrid="0">
      <p:cViewPr>
        <p:scale>
          <a:sx n="100" d="100"/>
          <a:sy n="100" d="100"/>
        </p:scale>
        <p:origin x="942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F416E2-E97C-4052-82E3-2B326A50FBD5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1D4E8-96D7-4661-ABF4-34F9BD884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301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1D4E8-96D7-4661-ABF4-34F9BD8846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796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36670" y="2013046"/>
            <a:ext cx="6731329" cy="1036973"/>
          </a:xfrm>
          <a:solidFill>
            <a:srgbClr val="F15B4D"/>
          </a:solidFill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36670" y="3162650"/>
            <a:ext cx="6731329" cy="494950"/>
          </a:xfrm>
          <a:solidFill>
            <a:srgbClr val="F15B4D"/>
          </a:solidFill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Circe Bold" panose="020B0602020203020203" pitchFamily="34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161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110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03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947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6774295" cy="962210"/>
          </a:xfrm>
          <a:solidFill>
            <a:srgbClr val="F15B4D"/>
          </a:solidFill>
        </p:spPr>
        <p:txBody>
          <a:bodyPr anchor="b"/>
          <a:lstStyle>
            <a:lvl1pPr>
              <a:defRPr sz="6000">
                <a:solidFill>
                  <a:schemeClr val="bg1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2814102"/>
            <a:ext cx="6767945" cy="1500187"/>
          </a:xfrm>
          <a:solidFill>
            <a:srgbClr val="F15B4D"/>
          </a:solidFill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Circe" panose="020B0502020203020203" pitchFamily="34" charset="-5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A077D94B-BF89-489D-BAD4-4AE303AD1D2C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957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785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700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494" y="1767211"/>
            <a:ext cx="9821854" cy="1325563"/>
          </a:xfrm>
          <a:solidFill>
            <a:srgbClr val="F15B4D"/>
          </a:solidFill>
        </p:spPr>
        <p:txBody>
          <a:bodyPr/>
          <a:lstStyle>
            <a:lvl1pPr>
              <a:defRPr>
                <a:solidFill>
                  <a:schemeClr val="bg1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709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369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 sz="2800"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 sz="2400"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 sz="2000"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 sz="2000">
                <a:solidFill>
                  <a:srgbClr val="373C59"/>
                </a:solidFill>
                <a:latin typeface="Circe" panose="020B0502020203020203" pitchFamily="34" charset="-5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539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89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A077D94B-BF89-489D-BAD4-4AE303AD1D2C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54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81937" y="2302757"/>
            <a:ext cx="6731329" cy="1418217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+mn-lt"/>
              </a:rPr>
              <a:t>Порядок аттестации </a:t>
            </a:r>
            <a:r>
              <a:rPr lang="ru-RU" sz="2800" b="1" dirty="0" smtClean="0">
                <a:latin typeface="+mn-lt"/>
              </a:rPr>
              <a:t>кандидатов </a:t>
            </a:r>
            <a:r>
              <a:rPr lang="ru-RU" sz="2800" b="1" dirty="0">
                <a:latin typeface="+mn-lt"/>
              </a:rPr>
              <a:t>на должность руководителя и руководителя образовательной организации </a:t>
            </a:r>
            <a:endParaRPr lang="ru-RU" sz="2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327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7976" y="2091350"/>
            <a:ext cx="79851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/>
              <a:t>Подписания соглашения </a:t>
            </a:r>
            <a:endParaRPr lang="ru-RU" sz="4800" dirty="0" smtClean="0"/>
          </a:p>
          <a:p>
            <a:pPr algn="ctr"/>
            <a:r>
              <a:rPr lang="ru-RU" sz="4800" dirty="0" smtClean="0"/>
              <a:t>о </a:t>
            </a:r>
            <a:r>
              <a:rPr lang="ru-RU" sz="4800" dirty="0"/>
              <a:t>единой кадровой политике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6605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2795255" y="414194"/>
            <a:ext cx="5943602" cy="5943602"/>
          </a:xfrm>
          <a:prstGeom prst="ellipse">
            <a:avLst/>
          </a:prstGeom>
          <a:ln>
            <a:solidFill>
              <a:srgbClr val="31395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3" name="Овал 2"/>
          <p:cNvSpPr/>
          <p:nvPr/>
        </p:nvSpPr>
        <p:spPr>
          <a:xfrm>
            <a:off x="4870764" y="2489703"/>
            <a:ext cx="1792585" cy="1792585"/>
          </a:xfrm>
          <a:prstGeom prst="ellipse">
            <a:avLst/>
          </a:prstGeom>
          <a:ln>
            <a:solidFill>
              <a:srgbClr val="31395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Утверждение НПА</a:t>
            </a:r>
            <a:endParaRPr lang="ru-RU" sz="1400" dirty="0"/>
          </a:p>
        </p:txBody>
      </p:sp>
      <p:sp>
        <p:nvSpPr>
          <p:cNvPr id="4" name="Овал 3"/>
          <p:cNvSpPr/>
          <p:nvPr/>
        </p:nvSpPr>
        <p:spPr>
          <a:xfrm>
            <a:off x="4055951" y="4276253"/>
            <a:ext cx="814812" cy="814812"/>
          </a:xfrm>
          <a:prstGeom prst="ellipse">
            <a:avLst/>
          </a:prstGeom>
          <a:ln>
            <a:solidFill>
              <a:srgbClr val="F2605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663349" y="4276253"/>
            <a:ext cx="814812" cy="814812"/>
          </a:xfrm>
          <a:prstGeom prst="ellipse">
            <a:avLst/>
          </a:prstGeom>
          <a:ln>
            <a:solidFill>
              <a:srgbClr val="F2605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3879405" y="1573810"/>
            <a:ext cx="814812" cy="814812"/>
          </a:xfrm>
          <a:prstGeom prst="ellipse">
            <a:avLst/>
          </a:prstGeom>
          <a:ln>
            <a:solidFill>
              <a:srgbClr val="F2605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381469" y="2978589"/>
            <a:ext cx="814812" cy="814812"/>
          </a:xfrm>
          <a:prstGeom prst="ellipse">
            <a:avLst/>
          </a:prstGeom>
          <a:ln>
            <a:solidFill>
              <a:srgbClr val="F2605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7337832" y="2978589"/>
            <a:ext cx="814812" cy="814812"/>
          </a:xfrm>
          <a:prstGeom prst="ellipse">
            <a:avLst/>
          </a:prstGeom>
          <a:ln>
            <a:solidFill>
              <a:srgbClr val="F2605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5359650" y="1104523"/>
            <a:ext cx="814812" cy="814812"/>
          </a:xfrm>
          <a:prstGeom prst="ellipse">
            <a:avLst/>
          </a:prstGeom>
          <a:ln>
            <a:solidFill>
              <a:srgbClr val="F2605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5359650" y="4852656"/>
            <a:ext cx="814812" cy="814812"/>
          </a:xfrm>
          <a:prstGeom prst="ellipse">
            <a:avLst/>
          </a:prstGeom>
          <a:ln>
            <a:solidFill>
              <a:srgbClr val="F2605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6758408" y="1674891"/>
            <a:ext cx="814812" cy="814812"/>
          </a:xfrm>
          <a:prstGeom prst="ellipse">
            <a:avLst/>
          </a:prstGeom>
          <a:ln>
            <a:solidFill>
              <a:srgbClr val="F2605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</a:t>
            </a:r>
            <a:endParaRPr lang="ru-RU" dirty="0"/>
          </a:p>
        </p:txBody>
      </p:sp>
      <p:cxnSp>
        <p:nvCxnSpPr>
          <p:cNvPr id="14" name="Прямая соединительная линия 13"/>
          <p:cNvCxnSpPr>
            <a:stCxn id="9" idx="4"/>
            <a:endCxn id="3" idx="0"/>
          </p:cNvCxnSpPr>
          <p:nvPr/>
        </p:nvCxnSpPr>
        <p:spPr>
          <a:xfrm>
            <a:off x="5767056" y="1919335"/>
            <a:ext cx="1" cy="570368"/>
          </a:xfrm>
          <a:prstGeom prst="line">
            <a:avLst/>
          </a:prstGeom>
          <a:ln>
            <a:solidFill>
              <a:srgbClr val="313959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11" idx="3"/>
            <a:endCxn id="3" idx="7"/>
          </p:cNvCxnSpPr>
          <p:nvPr/>
        </p:nvCxnSpPr>
        <p:spPr>
          <a:xfrm flipH="1">
            <a:off x="6400831" y="2370377"/>
            <a:ext cx="476903" cy="381844"/>
          </a:xfrm>
          <a:prstGeom prst="line">
            <a:avLst/>
          </a:prstGeom>
          <a:ln>
            <a:solidFill>
              <a:srgbClr val="31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8" idx="2"/>
            <a:endCxn id="3" idx="6"/>
          </p:cNvCxnSpPr>
          <p:nvPr/>
        </p:nvCxnSpPr>
        <p:spPr>
          <a:xfrm flipH="1">
            <a:off x="6663349" y="3385995"/>
            <a:ext cx="674483" cy="1"/>
          </a:xfrm>
          <a:prstGeom prst="line">
            <a:avLst/>
          </a:prstGeom>
          <a:ln>
            <a:solidFill>
              <a:srgbClr val="31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5" idx="1"/>
            <a:endCxn id="3" idx="5"/>
          </p:cNvCxnSpPr>
          <p:nvPr/>
        </p:nvCxnSpPr>
        <p:spPr>
          <a:xfrm flipH="1" flipV="1">
            <a:off x="6400831" y="4019770"/>
            <a:ext cx="381844" cy="375809"/>
          </a:xfrm>
          <a:prstGeom prst="line">
            <a:avLst/>
          </a:prstGeom>
          <a:ln>
            <a:solidFill>
              <a:srgbClr val="31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0" idx="0"/>
            <a:endCxn id="3" idx="4"/>
          </p:cNvCxnSpPr>
          <p:nvPr/>
        </p:nvCxnSpPr>
        <p:spPr>
          <a:xfrm flipV="1">
            <a:off x="5767056" y="4282288"/>
            <a:ext cx="1" cy="570368"/>
          </a:xfrm>
          <a:prstGeom prst="line">
            <a:avLst/>
          </a:prstGeom>
          <a:ln>
            <a:solidFill>
              <a:srgbClr val="31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4" idx="7"/>
            <a:endCxn id="3" idx="3"/>
          </p:cNvCxnSpPr>
          <p:nvPr/>
        </p:nvCxnSpPr>
        <p:spPr>
          <a:xfrm flipV="1">
            <a:off x="4751437" y="4019770"/>
            <a:ext cx="381845" cy="375809"/>
          </a:xfrm>
          <a:prstGeom prst="line">
            <a:avLst/>
          </a:prstGeom>
          <a:ln>
            <a:solidFill>
              <a:srgbClr val="31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endCxn id="3" idx="2"/>
          </p:cNvCxnSpPr>
          <p:nvPr/>
        </p:nvCxnSpPr>
        <p:spPr>
          <a:xfrm>
            <a:off x="4191752" y="3385995"/>
            <a:ext cx="679012" cy="1"/>
          </a:xfrm>
          <a:prstGeom prst="line">
            <a:avLst/>
          </a:prstGeom>
          <a:ln>
            <a:solidFill>
              <a:srgbClr val="31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6" idx="5"/>
            <a:endCxn id="3" idx="1"/>
          </p:cNvCxnSpPr>
          <p:nvPr/>
        </p:nvCxnSpPr>
        <p:spPr>
          <a:xfrm>
            <a:off x="4574891" y="2269296"/>
            <a:ext cx="558391" cy="482925"/>
          </a:xfrm>
          <a:prstGeom prst="line">
            <a:avLst/>
          </a:prstGeom>
          <a:ln>
            <a:solidFill>
              <a:srgbClr val="31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301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2823171" y="5681051"/>
            <a:ext cx="1938113" cy="7844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Муниципальный оператор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97118" y="778597"/>
            <a:ext cx="9877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313959"/>
                </a:solidFill>
              </a:rPr>
              <a:t>Порядок аттестации кандидатов на должность руководителя и руководителя образовательной организации </a:t>
            </a:r>
            <a:endParaRPr lang="ru-RU" sz="2000" dirty="0">
              <a:solidFill>
                <a:srgbClr val="313959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98764" y="5622203"/>
            <a:ext cx="1938113" cy="769545"/>
          </a:xfrm>
          <a:prstGeom prst="roundRect">
            <a:avLst/>
          </a:prstGeom>
          <a:solidFill>
            <a:srgbClr val="F26053"/>
          </a:solidFill>
          <a:ln>
            <a:solidFill>
              <a:srgbClr val="F26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Издание </a:t>
            </a:r>
            <a:r>
              <a:rPr lang="ru-RU" sz="1100" dirty="0"/>
              <a:t>приказа о проведении аттестации со списком образовательных организаций </a:t>
            </a:r>
            <a:endParaRPr lang="ru-RU" sz="11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23171" y="4585581"/>
            <a:ext cx="1938113" cy="769545"/>
          </a:xfrm>
          <a:prstGeom prst="roundRect">
            <a:avLst/>
          </a:prstGeom>
          <a:solidFill>
            <a:srgbClr val="F26053"/>
          </a:solidFill>
          <a:ln>
            <a:solidFill>
              <a:srgbClr val="F26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Создание личных кабинетов в ИС «САПР». </a:t>
            </a:r>
          </a:p>
          <a:p>
            <a:pPr algn="ctr"/>
            <a:r>
              <a:rPr lang="ru-RU" sz="1200" dirty="0" smtClean="0"/>
              <a:t>Прием документов</a:t>
            </a:r>
            <a:endParaRPr lang="ru-RU" sz="1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91750" y="3564150"/>
            <a:ext cx="1938113" cy="769545"/>
          </a:xfrm>
          <a:prstGeom prst="roundRect">
            <a:avLst/>
          </a:prstGeom>
          <a:solidFill>
            <a:srgbClr val="F26053"/>
          </a:solidFill>
          <a:ln>
            <a:solidFill>
              <a:srgbClr val="F26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Проверка документов на соответствие квалификационным требованиям</a:t>
            </a:r>
            <a:endParaRPr lang="ru-RU" sz="1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71715" y="2528283"/>
            <a:ext cx="1938113" cy="769545"/>
          </a:xfrm>
          <a:prstGeom prst="roundRect">
            <a:avLst/>
          </a:prstGeom>
          <a:solidFill>
            <a:srgbClr val="313959"/>
          </a:solidFill>
          <a:ln>
            <a:solidFill>
              <a:srgbClr val="313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Запись и прохождение диагностики управленческих компетенций</a:t>
            </a:r>
            <a:endParaRPr lang="ru-RU" sz="1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752091" y="1520381"/>
            <a:ext cx="1938113" cy="769545"/>
          </a:xfrm>
          <a:prstGeom prst="roundRect">
            <a:avLst/>
          </a:prstGeom>
          <a:solidFill>
            <a:srgbClr val="313959"/>
          </a:solidFill>
          <a:ln>
            <a:solidFill>
              <a:srgbClr val="313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/>
              <a:t>Заслушивание доклада о краткосрочном и долгосрочном развитии образовательной организации</a:t>
            </a:r>
            <a:endParaRPr lang="ru-RU" sz="1050" dirty="0"/>
          </a:p>
        </p:txBody>
      </p:sp>
      <p:cxnSp>
        <p:nvCxnSpPr>
          <p:cNvPr id="15" name="Прямая со стрелкой 14"/>
          <p:cNvCxnSpPr>
            <a:stCxn id="4" idx="3"/>
            <a:endCxn id="5" idx="2"/>
          </p:cNvCxnSpPr>
          <p:nvPr/>
        </p:nvCxnSpPr>
        <p:spPr>
          <a:xfrm flipV="1">
            <a:off x="2236877" y="5355126"/>
            <a:ext cx="1555351" cy="651850"/>
          </a:xfrm>
          <a:prstGeom prst="straightConnector1">
            <a:avLst/>
          </a:prstGeom>
          <a:ln>
            <a:solidFill>
              <a:srgbClr val="313959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3"/>
            <a:endCxn id="7" idx="2"/>
          </p:cNvCxnSpPr>
          <p:nvPr/>
        </p:nvCxnSpPr>
        <p:spPr>
          <a:xfrm flipV="1">
            <a:off x="4761284" y="4333695"/>
            <a:ext cx="1499523" cy="636659"/>
          </a:xfrm>
          <a:prstGeom prst="straightConnector1">
            <a:avLst/>
          </a:prstGeom>
          <a:ln>
            <a:solidFill>
              <a:srgbClr val="313959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7" idx="3"/>
            <a:endCxn id="8" idx="2"/>
          </p:cNvCxnSpPr>
          <p:nvPr/>
        </p:nvCxnSpPr>
        <p:spPr>
          <a:xfrm flipV="1">
            <a:off x="7229863" y="3297828"/>
            <a:ext cx="1310909" cy="651095"/>
          </a:xfrm>
          <a:prstGeom prst="straightConnector1">
            <a:avLst/>
          </a:prstGeom>
          <a:ln>
            <a:solidFill>
              <a:srgbClr val="313959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8" idx="3"/>
            <a:endCxn id="9" idx="2"/>
          </p:cNvCxnSpPr>
          <p:nvPr/>
        </p:nvCxnSpPr>
        <p:spPr>
          <a:xfrm flipV="1">
            <a:off x="9509828" y="2289926"/>
            <a:ext cx="1211320" cy="623130"/>
          </a:xfrm>
          <a:prstGeom prst="straightConnector1">
            <a:avLst/>
          </a:prstGeom>
          <a:ln>
            <a:solidFill>
              <a:srgbClr val="313959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5" idx="2"/>
          </p:cNvCxnSpPr>
          <p:nvPr/>
        </p:nvCxnSpPr>
        <p:spPr>
          <a:xfrm>
            <a:off x="3792228" y="5355126"/>
            <a:ext cx="0" cy="340824"/>
          </a:xfrm>
          <a:prstGeom prst="line">
            <a:avLst/>
          </a:prstGeom>
          <a:ln w="9525" cap="flat" cmpd="sng" algn="ctr">
            <a:solidFill>
              <a:srgbClr val="F2605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1933575" y="3475212"/>
            <a:ext cx="2827710" cy="78444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/>
              <a:t>Обучение ответственных лиц с муниципального образования работе в информационной системе «САПР», раздел «Аттестация руководителей образовательных организаций» </a:t>
            </a:r>
            <a:endParaRPr lang="ru-RU" sz="1050" dirty="0"/>
          </a:p>
        </p:txBody>
      </p:sp>
      <p:cxnSp>
        <p:nvCxnSpPr>
          <p:cNvPr id="28" name="Прямая соединительная линия 27"/>
          <p:cNvCxnSpPr>
            <a:stCxn id="27" idx="2"/>
          </p:cNvCxnSpPr>
          <p:nvPr/>
        </p:nvCxnSpPr>
        <p:spPr>
          <a:xfrm>
            <a:off x="3347430" y="4259656"/>
            <a:ext cx="444798" cy="392368"/>
          </a:xfrm>
          <a:prstGeom prst="line">
            <a:avLst/>
          </a:prstGeom>
          <a:ln w="9525" cap="flat" cmpd="sng" algn="ctr">
            <a:solidFill>
              <a:srgbClr val="F2605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5291750" y="4652171"/>
            <a:ext cx="1938113" cy="7844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Муниципальный оператор</a:t>
            </a:r>
            <a:endParaRPr lang="ru-RU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6262084" y="4333695"/>
            <a:ext cx="0" cy="340824"/>
          </a:xfrm>
          <a:prstGeom prst="line">
            <a:avLst/>
          </a:prstGeom>
          <a:ln w="9525" cap="flat" cmpd="sng" algn="ctr">
            <a:solidFill>
              <a:srgbClr val="F2605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stCxn id="36" idx="2"/>
          </p:cNvCxnSpPr>
          <p:nvPr/>
        </p:nvCxnSpPr>
        <p:spPr>
          <a:xfrm>
            <a:off x="5816008" y="3221347"/>
            <a:ext cx="444798" cy="365152"/>
          </a:xfrm>
          <a:prstGeom prst="line">
            <a:avLst/>
          </a:prstGeom>
          <a:ln w="9525" cap="flat" cmpd="sng" algn="ctr">
            <a:solidFill>
              <a:srgbClr val="F2605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4402153" y="2436903"/>
            <a:ext cx="2827710" cy="78444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Информационно-методическое сопровождение </a:t>
            </a:r>
            <a:endParaRPr lang="ru-RU" sz="9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7571715" y="3692226"/>
            <a:ext cx="1938113" cy="12036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Диагностика управленческих компетенций проходит на базе ГБУ ДПО РД «Дагестанский институт развития образование» </a:t>
            </a:r>
          </a:p>
        </p:txBody>
      </p:sp>
      <p:cxnSp>
        <p:nvCxnSpPr>
          <p:cNvPr id="39" name="Прямая соединительная линия 38"/>
          <p:cNvCxnSpPr>
            <a:stCxn id="8" idx="2"/>
            <a:endCxn id="38" idx="0"/>
          </p:cNvCxnSpPr>
          <p:nvPr/>
        </p:nvCxnSpPr>
        <p:spPr>
          <a:xfrm>
            <a:off x="8540772" y="3297828"/>
            <a:ext cx="0" cy="394398"/>
          </a:xfrm>
          <a:prstGeom prst="line">
            <a:avLst/>
          </a:prstGeom>
          <a:ln w="9525" cap="flat" cmpd="sng" algn="ctr">
            <a:solidFill>
              <a:srgbClr val="F2605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9" idx="2"/>
          </p:cNvCxnSpPr>
          <p:nvPr/>
        </p:nvCxnSpPr>
        <p:spPr>
          <a:xfrm>
            <a:off x="10721148" y="2289926"/>
            <a:ext cx="0" cy="306520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5" name="Багетная рамка 44"/>
          <p:cNvSpPr/>
          <p:nvPr/>
        </p:nvSpPr>
        <p:spPr>
          <a:xfrm>
            <a:off x="9340022" y="5370499"/>
            <a:ext cx="2762250" cy="1302849"/>
          </a:xfrm>
          <a:prstGeom prst="bevel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313959"/>
                </a:solidFill>
              </a:rPr>
              <a:t>Подведение итогов</a:t>
            </a:r>
            <a:endParaRPr lang="ru-RU" sz="2800" dirty="0">
              <a:solidFill>
                <a:srgbClr val="313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57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" grpId="0" animBg="1"/>
      <p:bldP spid="5" grpId="0" animBg="1"/>
      <p:bldP spid="7" grpId="0" animBg="1"/>
      <p:bldP spid="8" grpId="0" animBg="1"/>
      <p:bldP spid="9" grpId="0" animBg="1"/>
      <p:bldP spid="27" grpId="0" animBg="1"/>
      <p:bldP spid="32" grpId="0" animBg="1"/>
      <p:bldP spid="36" grpId="0" animBg="1"/>
      <p:bldP spid="38" grpId="0" animBg="1"/>
      <p:bldP spid="45" grpId="0" animBg="1"/>
    </p:bld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354E47B6-7455-4C24-9F17-83BACBC97961}" vid="{2B6C2D01-8C5C-40BE-826F-E0EB82D74A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для презентации</Template>
  <TotalTime>698</TotalTime>
  <Words>120</Words>
  <Application>Microsoft Office PowerPoint</Application>
  <PresentationFormat>Широкоэкранный</PresentationFormat>
  <Paragraphs>26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Calibri</vt:lpstr>
      <vt:lpstr>Circe</vt:lpstr>
      <vt:lpstr>Circe Bold</vt:lpstr>
      <vt:lpstr>Circe Light</vt:lpstr>
      <vt:lpstr>Тема1</vt:lpstr>
      <vt:lpstr>Порядок аттестации кандидатов на должность руководителя и руководителя образовательной организации </vt:lpstr>
      <vt:lpstr>Презентация PowerPoint</vt:lpstr>
      <vt:lpstr>Презентация PowerPoint</vt:lpstr>
      <vt:lpstr>Презентация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РЕГИОНАЛЬНАЯ СИСТЕМА  ОЦЕНКИ КАЧЕСТВА ОБРАЗОВАНИЯ РЕСПУБЛИКИ ДАГЕСТАН</dc:title>
  <dc:creator>HP3</dc:creator>
  <cp:lastModifiedBy>HP3</cp:lastModifiedBy>
  <cp:revision>33</cp:revision>
  <dcterms:created xsi:type="dcterms:W3CDTF">2021-02-12T09:52:09Z</dcterms:created>
  <dcterms:modified xsi:type="dcterms:W3CDTF">2022-02-02T13:01:10Z</dcterms:modified>
</cp:coreProperties>
</file>